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1" r:id="rId2"/>
    <p:sldId id="306" r:id="rId3"/>
    <p:sldId id="314" r:id="rId4"/>
    <p:sldId id="321" r:id="rId5"/>
    <p:sldId id="315" r:id="rId6"/>
    <p:sldId id="308" r:id="rId7"/>
    <p:sldId id="346" r:id="rId8"/>
    <p:sldId id="347" r:id="rId9"/>
    <p:sldId id="345" r:id="rId10"/>
    <p:sldId id="350" r:id="rId11"/>
    <p:sldId id="348" r:id="rId12"/>
    <p:sldId id="349" r:id="rId13"/>
    <p:sldId id="316" r:id="rId14"/>
    <p:sldId id="351" r:id="rId15"/>
    <p:sldId id="352" r:id="rId16"/>
    <p:sldId id="353" r:id="rId17"/>
    <p:sldId id="354" r:id="rId18"/>
    <p:sldId id="317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19" r:id="rId27"/>
    <p:sldId id="344" r:id="rId28"/>
    <p:sldId id="307" r:id="rId29"/>
  </p:sldIdLst>
  <p:sldSz cx="12192000" cy="6858000"/>
  <p:notesSz cx="6858000" cy="9144000"/>
  <p:embeddedFontLst>
    <p:embeddedFont>
      <p:font typeface="Agency FB" panose="020B0503020202020204" pitchFamily="34" charset="0"/>
      <p:regular r:id="rId32"/>
      <p:bold r:id="rId33"/>
    </p:embeddedFon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마켓 산스 TTF Bold" panose="02000000000000000000" pitchFamily="2" charset="-127"/>
      <p:bold r:id="rId42"/>
    </p:embeddedFont>
    <p:embeddedFont>
      <p:font typeface="G마켓 산스 TTF Medium" panose="02000000000000000000" pitchFamily="2" charset="-127"/>
      <p:regular r:id="rId43"/>
    </p:embeddedFont>
    <p:embeddedFont>
      <p:font typeface="Noto Sans CJK KR Bold" panose="020B0800000000000000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여기어때 잘난체" panose="020B0600000101010101" pitchFamily="50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 스타일" id="{C38C02E4-11D5-42F5-893A-E6BF36DD56B9}">
          <p14:sldIdLst>
            <p14:sldId id="301"/>
            <p14:sldId id="306"/>
            <p14:sldId id="314"/>
            <p14:sldId id="321"/>
            <p14:sldId id="315"/>
            <p14:sldId id="308"/>
            <p14:sldId id="346"/>
            <p14:sldId id="347"/>
            <p14:sldId id="345"/>
            <p14:sldId id="350"/>
            <p14:sldId id="348"/>
            <p14:sldId id="349"/>
            <p14:sldId id="316"/>
            <p14:sldId id="351"/>
            <p14:sldId id="352"/>
            <p14:sldId id="353"/>
            <p14:sldId id="354"/>
            <p14:sldId id="317"/>
            <p14:sldId id="355"/>
            <p14:sldId id="356"/>
            <p14:sldId id="357"/>
            <p14:sldId id="358"/>
            <p14:sldId id="359"/>
            <p14:sldId id="360"/>
            <p14:sldId id="361"/>
            <p14:sldId id="319"/>
            <p14:sldId id="344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09E"/>
    <a:srgbClr val="00A9EA"/>
    <a:srgbClr val="FDF54F"/>
    <a:srgbClr val="59D3F5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5" autoAdjust="0"/>
    <p:restoredTop sz="83514"/>
  </p:normalViewPr>
  <p:slideViewPr>
    <p:cSldViewPr snapToGrid="0" showGuides="1">
      <p:cViewPr varScale="1">
        <p:scale>
          <a:sx n="71" d="100"/>
          <a:sy n="71" d="100"/>
        </p:scale>
        <p:origin x="146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821098572415" userId="efcf6404844fe08c" providerId="LiveId" clId="{1E4E0109-51E5-4962-9E7E-FCF181C1B84D}"/>
    <pc:docChg chg="undo custSel modSld">
      <pc:chgData name="821098572415" userId="efcf6404844fe08c" providerId="LiveId" clId="{1E4E0109-51E5-4962-9E7E-FCF181C1B84D}" dt="2023-07-04T13:38:23.988" v="220" actId="20577"/>
      <pc:docMkLst>
        <pc:docMk/>
      </pc:docMkLst>
      <pc:sldChg chg="modSp mod">
        <pc:chgData name="821098572415" userId="efcf6404844fe08c" providerId="LiveId" clId="{1E4E0109-51E5-4962-9E7E-FCF181C1B84D}" dt="2023-07-04T13:26:52.005" v="109" actId="20577"/>
        <pc:sldMkLst>
          <pc:docMk/>
          <pc:sldMk cId="3538292239" sldId="301"/>
        </pc:sldMkLst>
        <pc:spChg chg="mod">
          <ac:chgData name="821098572415" userId="efcf6404844fe08c" providerId="LiveId" clId="{1E4E0109-51E5-4962-9E7E-FCF181C1B84D}" dt="2023-07-04T13:26:52.005" v="109" actId="20577"/>
          <ac:spMkLst>
            <pc:docMk/>
            <pc:sldMk cId="3538292239" sldId="301"/>
            <ac:spMk id="8" creationId="{DE00C1EC-4DFB-1BC1-E2A8-4C836CBFB7AC}"/>
          </ac:spMkLst>
        </pc:spChg>
      </pc:sldChg>
      <pc:sldChg chg="modSp mod">
        <pc:chgData name="821098572415" userId="efcf6404844fe08c" providerId="LiveId" clId="{1E4E0109-51E5-4962-9E7E-FCF181C1B84D}" dt="2023-07-04T13:38:23.988" v="220" actId="20577"/>
        <pc:sldMkLst>
          <pc:docMk/>
          <pc:sldMk cId="2916565778" sldId="344"/>
        </pc:sldMkLst>
        <pc:spChg chg="mod">
          <ac:chgData name="821098572415" userId="efcf6404844fe08c" providerId="LiveId" clId="{1E4E0109-51E5-4962-9E7E-FCF181C1B84D}" dt="2023-07-04T13:38:23.988" v="220" actId="20577"/>
          <ac:spMkLst>
            <pc:docMk/>
            <pc:sldMk cId="2916565778" sldId="344"/>
            <ac:spMk id="2" creationId="{0E340291-308E-73AA-9015-6EC56A02ECE1}"/>
          </ac:spMkLst>
        </pc:spChg>
        <pc:spChg chg="mod">
          <ac:chgData name="821098572415" userId="efcf6404844fe08c" providerId="LiveId" clId="{1E4E0109-51E5-4962-9E7E-FCF181C1B84D}" dt="2023-07-04T13:07:22.346" v="0" actId="20577"/>
          <ac:spMkLst>
            <pc:docMk/>
            <pc:sldMk cId="2916565778" sldId="344"/>
            <ac:spMk id="3" creationId="{249ED996-2C98-AF65-7C7F-8C0B3AA2657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D15B8-D391-457F-8869-BB4B5591BFE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5D9E9-6E8B-45D8-B982-9EBAB22188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6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5D9E9-6E8B-45D8-B982-9EBAB22188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5D9E9-6E8B-45D8-B982-9EBAB22188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8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2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cb107c8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2ecb107c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67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ecb107c8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2ecb107c8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58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ecb107c85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2ecb107c85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27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ecb107c8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2ecb107c8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794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ecb107c8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2ecb107c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36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ecb107c85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2ecb107c8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29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3413F-8A53-8FB8-D647-65E33FA821D3}"/>
              </a:ext>
            </a:extLst>
          </p:cNvPr>
          <p:cNvSpPr txBox="1"/>
          <p:nvPr/>
        </p:nvSpPr>
        <p:spPr>
          <a:xfrm>
            <a:off x="2905745" y="569098"/>
            <a:ext cx="60757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하랑</a:t>
            </a:r>
            <a:r>
              <a:rPr lang="en-US" altLang="ko-KR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Smart Green Campus 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4BDD508-4941-2D6F-B51C-87BE4292B772}"/>
              </a:ext>
            </a:extLst>
          </p:cNvPr>
          <p:cNvCxnSpPr>
            <a:cxnSpLocks/>
          </p:cNvCxnSpPr>
          <p:nvPr/>
        </p:nvCxnSpPr>
        <p:spPr>
          <a:xfrm>
            <a:off x="3709655" y="186906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462D410-484B-69AB-40A5-77006CB3BADB}"/>
              </a:ext>
            </a:extLst>
          </p:cNvPr>
          <p:cNvCxnSpPr>
            <a:cxnSpLocks/>
          </p:cNvCxnSpPr>
          <p:nvPr/>
        </p:nvCxnSpPr>
        <p:spPr>
          <a:xfrm>
            <a:off x="3709655" y="408838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00C1EC-4DFB-1BC1-E2A8-4C836CBFB7AC}"/>
              </a:ext>
            </a:extLst>
          </p:cNvPr>
          <p:cNvSpPr txBox="1"/>
          <p:nvPr/>
        </p:nvSpPr>
        <p:spPr>
          <a:xfrm>
            <a:off x="4864613" y="4272677"/>
            <a:ext cx="2157963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컴퓨터공학과</a:t>
            </a:r>
            <a:b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20191726 </a:t>
            </a:r>
            <a:r>
              <a:rPr lang="ko-KR" altLang="en-US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길지훈 </a:t>
            </a:r>
            <a:endParaRPr lang="en-US" altLang="ko-KR" sz="1800" dirty="0">
              <a:solidFill>
                <a:schemeClr val="bg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20191728 </a:t>
            </a:r>
            <a:r>
              <a:rPr lang="ko-KR" altLang="en-US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김정훈 </a:t>
            </a:r>
            <a:endParaRPr lang="en-US" altLang="ko-KR" sz="1800" dirty="0">
              <a:solidFill>
                <a:schemeClr val="bg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20201727 </a:t>
            </a:r>
            <a:r>
              <a:rPr lang="ko-KR" altLang="en-US" sz="1800" dirty="0">
                <a:solidFill>
                  <a:schemeClr val="bg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김수미 </a:t>
            </a:r>
            <a:endParaRPr lang="ko-KR" altLang="en-US" dirty="0">
              <a:solidFill>
                <a:schemeClr val="bg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B7718-7230-CF4C-8748-BE4E1D4BFC42}"/>
              </a:ext>
            </a:extLst>
          </p:cNvPr>
          <p:cNvSpPr txBox="1"/>
          <p:nvPr/>
        </p:nvSpPr>
        <p:spPr>
          <a:xfrm>
            <a:off x="4369290" y="2384191"/>
            <a:ext cx="314861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기말</a:t>
            </a:r>
            <a:r>
              <a:rPr lang="x-none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발표</a:t>
            </a:r>
            <a:endParaRPr lang="ko-KR" altLang="en-US" sz="45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B52E-0136-D942-B7D5-5A0F69E6BB52}"/>
              </a:ext>
            </a:extLst>
          </p:cNvPr>
          <p:cNvSpPr txBox="1"/>
          <p:nvPr/>
        </p:nvSpPr>
        <p:spPr>
          <a:xfrm>
            <a:off x="1439951" y="4272677"/>
            <a:ext cx="2117888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건축공학과</a:t>
            </a:r>
            <a:b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20181901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김민성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20184071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서민혁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20217191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김태권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0C1EC-4DFB-1BC1-E2A8-4C836CBFB7AC}"/>
              </a:ext>
            </a:extLst>
          </p:cNvPr>
          <p:cNvSpPr txBox="1"/>
          <p:nvPr/>
        </p:nvSpPr>
        <p:spPr>
          <a:xfrm>
            <a:off x="8329350" y="4272677"/>
            <a:ext cx="2114681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정보통신공학과</a:t>
            </a:r>
            <a:b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20181745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윤진원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20181680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이진욱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20181643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서동권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20181676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이동엽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20181692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최민석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20201849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임세나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29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건축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공학과 진행</a:t>
              </a:r>
              <a:r>
                <a:rPr lang="en-US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예정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사항</a:t>
              </a:r>
              <a:endPara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D2AF23-F644-C9E5-0BC3-1C3C1AF2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00" y="2339335"/>
            <a:ext cx="3736865" cy="887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D875F-B351-7074-C9C5-84981A488568}"/>
              </a:ext>
            </a:extLst>
          </p:cNvPr>
          <p:cNvSpPr txBox="1"/>
          <p:nvPr/>
        </p:nvSpPr>
        <p:spPr>
          <a:xfrm>
            <a:off x="7442400" y="3363299"/>
            <a:ext cx="2395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EFC4-E890-A51B-610D-8B5E7BF88802}"/>
              </a:ext>
            </a:extLst>
          </p:cNvPr>
          <p:cNvSpPr txBox="1"/>
          <p:nvPr/>
        </p:nvSpPr>
        <p:spPr>
          <a:xfrm>
            <a:off x="4456416" y="4112993"/>
            <a:ext cx="24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Calibri" panose="020F0502020204030204" pitchFamily="34" charset="0"/>
                <a:ea typeface="여기어때 잘난체" panose="020B0600000101010101" pitchFamily="50" charset="-127"/>
                <a:cs typeface="Calibri" panose="020F0502020204030204" pitchFamily="34" charset="0"/>
              </a:rPr>
              <a:t>▪ </a:t>
            </a:r>
            <a:r>
              <a:rPr lang="ko-KR" altLang="en-US" sz="1500" dirty="0">
                <a:latin typeface="Calibri" panose="020F0502020204030204" pitchFamily="34" charset="0"/>
                <a:ea typeface="여기어때 잘난체" panose="020B0600000101010101" pitchFamily="50" charset="-127"/>
                <a:cs typeface="Calibri" panose="020F0502020204030204" pitchFamily="34" charset="0"/>
              </a:rPr>
              <a:t>측정각도에 따른 일사량</a:t>
            </a:r>
            <a:endParaRPr lang="en-US" altLang="ko-KR" sz="1500" dirty="0">
              <a:latin typeface="Calibri" panose="020F0502020204030204" pitchFamily="34" charset="0"/>
              <a:ea typeface="여기어때 잘난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503BFFFF-9517-CED7-BD93-E4B0896ED1A3}"/>
              </a:ext>
            </a:extLst>
          </p:cNvPr>
          <p:cNvSpPr/>
          <p:nvPr/>
        </p:nvSpPr>
        <p:spPr>
          <a:xfrm>
            <a:off x="7135939" y="1924447"/>
            <a:ext cx="4310744" cy="21704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E4C70AA3-6C64-FB9C-9346-7F3F2896F8AF}"/>
              </a:ext>
            </a:extLst>
          </p:cNvPr>
          <p:cNvSpPr/>
          <p:nvPr/>
        </p:nvSpPr>
        <p:spPr>
          <a:xfrm>
            <a:off x="7796097" y="1645555"/>
            <a:ext cx="2001045" cy="55778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전달 중인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78078F-0143-B669-6156-D9BCDCE8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82" y="1872492"/>
            <a:ext cx="6578939" cy="2331776"/>
          </a:xfrm>
          <a:prstGeom prst="rect">
            <a:avLst/>
          </a:prstGeom>
        </p:spPr>
      </p:pic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141C2A2-2FAC-99AE-2F62-C2AD49070E44}"/>
              </a:ext>
            </a:extLst>
          </p:cNvPr>
          <p:cNvSpPr/>
          <p:nvPr/>
        </p:nvSpPr>
        <p:spPr>
          <a:xfrm>
            <a:off x="289582" y="4575188"/>
            <a:ext cx="11709761" cy="18845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 태양으로부터 오는 태양 복사 에너지가 지표에 닿는 양</a:t>
            </a: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 측정 위치와 각도에 따라 일사량 값은 다르게 측정됨</a:t>
            </a: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 실시간 모니터링 서버 구축 시 기존 서버와의 수치 비교를 통해 측정 위치와 각도 등을 제시할 예정    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801" y="6471722"/>
            <a:ext cx="628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전반적인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Web site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기틀이 갖추어질 경우 진행 예정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582" y="1324750"/>
            <a:ext cx="628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 측정 각도 파악 후 명칭 변경</a:t>
            </a:r>
          </a:p>
        </p:txBody>
      </p:sp>
    </p:spTree>
    <p:extLst>
      <p:ext uri="{BB962C8B-B14F-4D97-AF65-F5344CB8AC3E}">
        <p14:creationId xmlns:p14="http://schemas.microsoft.com/office/powerpoint/2010/main" val="33346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9545" y="2369127"/>
            <a:ext cx="11212380" cy="3158837"/>
          </a:xfrm>
          <a:prstGeom prst="roundRect">
            <a:avLst>
              <a:gd name="adj" fmla="val 133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건축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공학과 진행</a:t>
              </a:r>
              <a:r>
                <a:rPr lang="en-US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예정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사항</a:t>
              </a:r>
              <a:endPara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70213" y="5968159"/>
            <a:ext cx="628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전반적인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Web site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기틀이 갖추어질 경우 진행 예정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213" y="1601081"/>
            <a:ext cx="628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데이터에 관한 설명 및 새로운 데이터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7477" y="2735397"/>
            <a:ext cx="10227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건구온도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℃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상대습도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[%],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절대습도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[kg/kg],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[W/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㎡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같이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데이터에 관한 개념과 단위의 추가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대해 제안할 계획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이외에도 활용할 수 있는 </a:t>
            </a:r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데이터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담당 교수님과 함께 고안하여    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추가해볼 계획</a:t>
            </a:r>
            <a:endParaRPr lang="en-US" altLang="ko-KR" sz="2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8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9545" y="2369127"/>
            <a:ext cx="11212380" cy="3158837"/>
          </a:xfrm>
          <a:prstGeom prst="roundRect">
            <a:avLst>
              <a:gd name="adj" fmla="val 133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건축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공학과 진행</a:t>
              </a:r>
              <a:r>
                <a:rPr lang="en-US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예정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사항</a:t>
              </a:r>
              <a:endPara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70213" y="5968159"/>
            <a:ext cx="628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전반적인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Web site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기틀이 갖추어질 경우 진행 예정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213" y="1601081"/>
            <a:ext cx="628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검토 및 데이터 오류 발생시 문제해결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3511" y="3245155"/>
            <a:ext cx="110732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제공자로서 서버상에 </a:t>
            </a:r>
            <a:r>
              <a:rPr lang="ko-KR" altLang="en-US" sz="23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잘못 표기되거나 표현된 부분이 있는지 검토</a:t>
            </a:r>
            <a:endParaRPr lang="en-US" altLang="ko-KR" sz="2300" b="1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23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23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en-US" altLang="ko-KR" sz="2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측정 및 저장 문제로 </a:t>
            </a:r>
            <a:r>
              <a:rPr lang="ko-KR" altLang="en-US" sz="23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오류 발생시 </a:t>
            </a:r>
            <a:r>
              <a:rPr lang="ko-KR" altLang="en-US" sz="2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부분을 캐치하여 </a:t>
            </a:r>
            <a:r>
              <a:rPr lang="ko-KR" altLang="en-US" sz="23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문제를 해결</a:t>
            </a:r>
            <a:endParaRPr lang="en-US" altLang="ko-KR" sz="23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71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45421" y="5237168"/>
              <a:ext cx="487517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컴퓨터공학과 진행 사항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03-2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9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3600">
                  <a:latin typeface="여기어때 잘난체"/>
                  <a:ea typeface="여기어때 잘난체"/>
                </a:rPr>
                <a:t> 컴퓨터공학</a:t>
              </a:r>
              <a:r>
                <a:rPr lang="x-none" altLang="en-US" sz="3600">
                  <a:latin typeface="여기어때 잘난체"/>
                  <a:ea typeface="여기어때 잘난체"/>
                </a:rPr>
                <a:t>과 진행 사항</a:t>
              </a:r>
              <a:endParaRPr lang="ko-KR" altLang="en-US" sz="3600">
                <a:latin typeface="여기어때 잘난체"/>
                <a:ea typeface="여기어때 잘난체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</p:spPr>
        </p:pic>
      </p:grpSp>
      <p:sp>
        <p:nvSpPr>
          <p:cNvPr id="10" name="TextBox 1"/>
          <p:cNvSpPr txBox="1"/>
          <p:nvPr/>
        </p:nvSpPr>
        <p:spPr>
          <a:xfrm>
            <a:off x="598095" y="1415079"/>
            <a:ext cx="1105677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latin typeface="여기어때 잘난체"/>
                <a:ea typeface="여기어때 잘난체"/>
              </a:rPr>
              <a:t>➡ </a:t>
            </a:r>
            <a:r>
              <a:rPr lang="en-US" altLang="ko-KR" sz="2200">
                <a:latin typeface="여기어때 잘난체"/>
                <a:ea typeface="여기어때 잘난체"/>
              </a:rPr>
              <a:t>Publisher,</a:t>
            </a:r>
            <a:r>
              <a:rPr lang="ko-KR" altLang="en-US" sz="2200">
                <a:latin typeface="여기어때 잘난체"/>
                <a:ea typeface="여기어때 잘난체"/>
              </a:rPr>
              <a:t> </a:t>
            </a:r>
            <a:r>
              <a:rPr lang="en-US" altLang="ko-KR" sz="2200">
                <a:latin typeface="여기어때 잘난체"/>
                <a:ea typeface="여기어때 잘난체"/>
              </a:rPr>
              <a:t>Subscriber</a:t>
            </a:r>
            <a:r>
              <a:rPr lang="ko-KR" altLang="en-US" sz="2200">
                <a:latin typeface="여기어때 잘난체"/>
                <a:ea typeface="여기어때 잘난체"/>
              </a:rPr>
              <a:t> 구현</a:t>
            </a: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</p:txBody>
      </p:sp>
      <p:grpSp>
        <p:nvGrpSpPr>
          <p:cNvPr id="11" name="그룹 8"/>
          <p:cNvGrpSpPr/>
          <p:nvPr/>
        </p:nvGrpSpPr>
        <p:grpSpPr>
          <a:xfrm>
            <a:off x="3399899" y="2661574"/>
            <a:ext cx="5392202" cy="1582997"/>
            <a:chOff x="2429184" y="2989003"/>
            <a:chExt cx="6696419" cy="1924319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29184" y="2989003"/>
              <a:ext cx="2010056" cy="1924319"/>
            </a:xfrm>
            <a:prstGeom prst="rect">
              <a:avLst/>
            </a:prstGeom>
          </p:spPr>
        </p:pic>
        <p:pic>
          <p:nvPicPr>
            <p:cNvPr id="13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051284" y="3034254"/>
              <a:ext cx="2074319" cy="1833818"/>
            </a:xfrm>
            <a:prstGeom prst="rect">
              <a:avLst/>
            </a:prstGeom>
          </p:spPr>
        </p:pic>
      </p:grpSp>
      <p:sp>
        <p:nvSpPr>
          <p:cNvPr id="14" name="사각형: 둥근 모서리 9"/>
          <p:cNvSpPr/>
          <p:nvPr/>
        </p:nvSpPr>
        <p:spPr>
          <a:xfrm>
            <a:off x="7204565" y="4508298"/>
            <a:ext cx="1504754" cy="1398463"/>
          </a:xfrm>
          <a:prstGeom prst="roundRect">
            <a:avLst>
              <a:gd name="adj" fmla="val 16667"/>
            </a:avLst>
          </a:prstGeom>
          <a:solidFill>
            <a:srgbClr val="B9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Arial Narrow"/>
                <a:ea typeface="+mj-ea"/>
              </a:rPr>
              <a:t>API server</a:t>
            </a:r>
            <a:endParaRPr lang="ko-KR" altLang="en-US" sz="1600">
              <a:latin typeface="Arial Narrow"/>
              <a:ea typeface="+mj-ea"/>
            </a:endParaRPr>
          </a:p>
        </p:txBody>
      </p:sp>
      <p:grpSp>
        <p:nvGrpSpPr>
          <p:cNvPr id="15" name="그룹 10"/>
          <p:cNvGrpSpPr/>
          <p:nvPr/>
        </p:nvGrpSpPr>
        <p:grpSpPr>
          <a:xfrm>
            <a:off x="995067" y="2874519"/>
            <a:ext cx="1687912" cy="554481"/>
            <a:chOff x="7204564" y="805125"/>
            <a:chExt cx="1687912" cy="554481"/>
          </a:xfrm>
        </p:grpSpPr>
        <p:sp>
          <p:nvSpPr>
            <p:cNvPr id="16" name="사각형: 둥근 모서리 11"/>
            <p:cNvSpPr/>
            <p:nvPr/>
          </p:nvSpPr>
          <p:spPr>
            <a:xfrm>
              <a:off x="7204565" y="1123094"/>
              <a:ext cx="224935" cy="209642"/>
            </a:xfrm>
            <a:prstGeom prst="roundRect">
              <a:avLst>
                <a:gd name="adj" fmla="val 16667"/>
              </a:avLst>
            </a:prstGeom>
            <a:solidFill>
              <a:srgbClr val="B99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사각형: 둥근 모서리 12"/>
            <p:cNvSpPr/>
            <p:nvPr/>
          </p:nvSpPr>
          <p:spPr>
            <a:xfrm>
              <a:off x="7204564" y="831109"/>
              <a:ext cx="224935" cy="209642"/>
            </a:xfrm>
            <a:prstGeom prst="roundRect">
              <a:avLst>
                <a:gd name="adj" fmla="val 16667"/>
              </a:avLst>
            </a:prstGeom>
            <a:solidFill>
              <a:srgbClr val="48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7413883" y="805125"/>
              <a:ext cx="14650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 dirty="0">
                  <a:latin typeface="+mn-ea"/>
                </a:rPr>
                <a:t>- </a:t>
              </a:r>
              <a:r>
                <a:rPr lang="ko-KR" altLang="en-US" sz="1100" b="1" dirty="0">
                  <a:latin typeface="+mn-ea"/>
                </a:rPr>
                <a:t>컴퓨터공학과</a:t>
              </a: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7427404" y="1097996"/>
              <a:ext cx="14650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 dirty="0">
                  <a:latin typeface="+mj-ea"/>
                  <a:ea typeface="+mj-ea"/>
                </a:rPr>
                <a:t>- </a:t>
              </a:r>
              <a:r>
                <a:rPr lang="ko-KR" altLang="en-US" sz="1100" b="1" dirty="0">
                  <a:latin typeface="Agency FB"/>
                </a:rPr>
                <a:t>정보통신학과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2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3600">
                  <a:latin typeface="여기어때 잘난체"/>
                  <a:ea typeface="여기어때 잘난체"/>
                </a:rPr>
                <a:t> 컴퓨터공학</a:t>
              </a:r>
              <a:r>
                <a:rPr lang="x-none" altLang="en-US" sz="3600">
                  <a:latin typeface="여기어때 잘난체"/>
                  <a:ea typeface="여기어때 잘난체"/>
                </a:rPr>
                <a:t>과 진행 사항</a:t>
              </a:r>
              <a:endParaRPr lang="ko-KR" altLang="en-US" sz="3600">
                <a:latin typeface="여기어때 잘난체"/>
                <a:ea typeface="여기어때 잘난체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</p:spPr>
        </p:pic>
      </p:grpSp>
      <p:sp>
        <p:nvSpPr>
          <p:cNvPr id="10" name="TextBox 3"/>
          <p:cNvSpPr txBox="1"/>
          <p:nvPr/>
        </p:nvSpPr>
        <p:spPr>
          <a:xfrm>
            <a:off x="598095" y="1415079"/>
            <a:ext cx="1105677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latin typeface="여기어때 잘난체"/>
                <a:ea typeface="여기어때 잘난체"/>
              </a:rPr>
              <a:t>➡ </a:t>
            </a:r>
            <a:r>
              <a:rPr lang="ko-KR" altLang="en-US" sz="2000">
                <a:solidFill>
                  <a:srgbClr val="00B0F0"/>
                </a:solidFill>
                <a:latin typeface="여기어때 잘난체"/>
                <a:ea typeface="여기어때 잘난체"/>
              </a:rPr>
              <a:t>인증</a:t>
            </a:r>
            <a:r>
              <a:rPr lang="en-US" altLang="ko-KR" sz="2000">
                <a:solidFill>
                  <a:srgbClr val="00B0F0"/>
                </a:solidFill>
                <a:latin typeface="여기어때 잘난체"/>
                <a:ea typeface="여기어때 잘난체"/>
              </a:rPr>
              <a:t>/</a:t>
            </a:r>
            <a:r>
              <a:rPr lang="ko-KR" altLang="en-US" sz="2000">
                <a:solidFill>
                  <a:srgbClr val="00B0F0"/>
                </a:solidFill>
                <a:latin typeface="여기어때 잘난체"/>
                <a:ea typeface="여기어때 잘난체"/>
              </a:rPr>
              <a:t>인가</a:t>
            </a:r>
            <a:r>
              <a:rPr lang="ko-KR" altLang="en-US" sz="2000">
                <a:solidFill>
                  <a:srgbClr val="FFC000"/>
                </a:solidFill>
                <a:latin typeface="여기어때 잘난체"/>
                <a:ea typeface="여기어때 잘난체"/>
              </a:rPr>
              <a:t> </a:t>
            </a:r>
            <a:r>
              <a:rPr lang="ko-KR" altLang="en-US" sz="2000">
                <a:latin typeface="여기어때 잘난체"/>
                <a:ea typeface="여기어때 잘난체"/>
              </a:rPr>
              <a:t>처리 구현 완료</a:t>
            </a: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</p:txBody>
      </p:sp>
      <p:grpSp>
        <p:nvGrpSpPr>
          <p:cNvPr id="11" name="그룹 8"/>
          <p:cNvGrpSpPr/>
          <p:nvPr/>
        </p:nvGrpSpPr>
        <p:grpSpPr>
          <a:xfrm>
            <a:off x="4008722" y="2233424"/>
            <a:ext cx="5392202" cy="1582997"/>
            <a:chOff x="2429184" y="2989003"/>
            <a:chExt cx="6696419" cy="1924319"/>
          </a:xfrm>
        </p:grpSpPr>
        <p:pic>
          <p:nvPicPr>
            <p:cNvPr id="12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29184" y="2989003"/>
              <a:ext cx="2010056" cy="1924319"/>
            </a:xfrm>
            <a:prstGeom prst="rect">
              <a:avLst/>
            </a:prstGeom>
          </p:spPr>
        </p:pic>
        <p:pic>
          <p:nvPicPr>
            <p:cNvPr id="13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051284" y="3034254"/>
              <a:ext cx="2074319" cy="1833818"/>
            </a:xfrm>
            <a:prstGeom prst="rect">
              <a:avLst/>
            </a:prstGeom>
          </p:spPr>
        </p:pic>
      </p:grpSp>
      <p:sp>
        <p:nvSpPr>
          <p:cNvPr id="14" name="사각형: 둥근 모서리 13"/>
          <p:cNvSpPr/>
          <p:nvPr/>
        </p:nvSpPr>
        <p:spPr>
          <a:xfrm>
            <a:off x="7813388" y="5054138"/>
            <a:ext cx="1504754" cy="1398463"/>
          </a:xfrm>
          <a:prstGeom prst="roundRect">
            <a:avLst>
              <a:gd name="adj" fmla="val 16667"/>
            </a:avLst>
          </a:prstGeom>
          <a:solidFill>
            <a:srgbClr val="B9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+mj-ea"/>
                <a:ea typeface="+mj-ea"/>
              </a:rPr>
              <a:t>API server</a:t>
            </a:r>
            <a:endParaRPr lang="ko-KR" altLang="en-US" sz="1600">
              <a:latin typeface="+mj-ea"/>
              <a:ea typeface="+mj-ea"/>
            </a:endParaRPr>
          </a:p>
        </p:txBody>
      </p:sp>
      <p:cxnSp>
        <p:nvCxnSpPr>
          <p:cNvPr id="15" name="직선 화살표 연결선 23"/>
          <p:cNvCxnSpPr/>
          <p:nvPr/>
        </p:nvCxnSpPr>
        <p:spPr>
          <a:xfrm>
            <a:off x="5627293" y="3779197"/>
            <a:ext cx="2010979" cy="1371301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569232" y="4234015"/>
            <a:ext cx="12182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/>
              <a:t>① 인증요청</a:t>
            </a:r>
            <a:endParaRPr lang="en-US" altLang="ko-KR" sz="900" b="1"/>
          </a:p>
        </p:txBody>
      </p:sp>
      <p:cxnSp>
        <p:nvCxnSpPr>
          <p:cNvPr id="17" name="직선 화살표 연결선 26"/>
          <p:cNvCxnSpPr/>
          <p:nvPr/>
        </p:nvCxnSpPr>
        <p:spPr>
          <a:xfrm flipH="1" flipV="1">
            <a:off x="5534959" y="3893198"/>
            <a:ext cx="2046163" cy="1387928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33"/>
          <p:cNvSpPr txBox="1"/>
          <p:nvPr/>
        </p:nvSpPr>
        <p:spPr>
          <a:xfrm>
            <a:off x="5627293" y="4730483"/>
            <a:ext cx="12182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/>
              <a:t>②인증 응답</a:t>
            </a:r>
            <a:r>
              <a:rPr lang="en-US" altLang="ko-KR" sz="900" b="1"/>
              <a:t>(</a:t>
            </a:r>
            <a:r>
              <a:rPr lang="ko-KR" altLang="en-US" sz="900" b="1"/>
              <a:t>토큰</a:t>
            </a:r>
            <a:r>
              <a:rPr lang="en-US" altLang="ko-KR" sz="900" b="1"/>
              <a:t>)</a:t>
            </a:r>
            <a:endParaRPr lang="ko-KR" altLang="en-US" sz="900" b="1"/>
          </a:p>
        </p:txBody>
      </p:sp>
      <p:cxnSp>
        <p:nvCxnSpPr>
          <p:cNvPr id="19" name="직선 화살표 연결선 34"/>
          <p:cNvCxnSpPr/>
          <p:nvPr/>
        </p:nvCxnSpPr>
        <p:spPr>
          <a:xfrm>
            <a:off x="5657701" y="2998955"/>
            <a:ext cx="1923421" cy="0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36"/>
          <p:cNvSpPr txBox="1"/>
          <p:nvPr/>
        </p:nvSpPr>
        <p:spPr>
          <a:xfrm>
            <a:off x="5803045" y="2727263"/>
            <a:ext cx="16647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/>
              <a:t>③ 토큰 포함 메시지 발행</a:t>
            </a:r>
            <a:endParaRPr lang="en-US" altLang="ko-KR" sz="900" b="1"/>
          </a:p>
        </p:txBody>
      </p:sp>
      <p:sp>
        <p:nvSpPr>
          <p:cNvPr id="21" name="TextBox 38"/>
          <p:cNvSpPr txBox="1"/>
          <p:nvPr/>
        </p:nvSpPr>
        <p:spPr>
          <a:xfrm>
            <a:off x="2619870" y="5314014"/>
            <a:ext cx="439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>
              <a:latin typeface="여기어때 잘난체"/>
              <a:ea typeface="여기어때 잘난체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solidFill>
                  <a:srgbClr val="00B0F0"/>
                </a:solidFill>
                <a:latin typeface="여기어때 잘난체"/>
                <a:ea typeface="여기어때 잘난체"/>
              </a:rPr>
              <a:t>로그인 요청 후에만</a:t>
            </a:r>
            <a:r>
              <a:rPr lang="ko-KR" altLang="en-US" sz="1600">
                <a:latin typeface="여기어때 잘난체"/>
                <a:ea typeface="여기어때 잘난체"/>
              </a:rPr>
              <a:t> </a:t>
            </a:r>
            <a:r>
              <a:rPr lang="en-US" altLang="ko-KR" sz="1600">
                <a:latin typeface="여기어때 잘난체"/>
                <a:ea typeface="여기어때 잘난체"/>
              </a:rPr>
              <a:t>1</a:t>
            </a:r>
            <a:r>
              <a:rPr lang="ko-KR" altLang="en-US" sz="1600">
                <a:latin typeface="여기어때 잘난체"/>
                <a:ea typeface="여기어때 잘난체"/>
              </a:rPr>
              <a:t>분마다 데이터 전송</a:t>
            </a:r>
          </a:p>
          <a:p>
            <a:pPr lvl="0">
              <a:defRPr/>
            </a:pPr>
            <a:endParaRPr lang="en-US" altLang="ko-KR" sz="2400">
              <a:latin typeface="여기어때 잘난체"/>
              <a:ea typeface="여기어때 잘난체"/>
            </a:endParaRPr>
          </a:p>
        </p:txBody>
      </p:sp>
      <p:grpSp>
        <p:nvGrpSpPr>
          <p:cNvPr id="22" name="그룹 2"/>
          <p:cNvGrpSpPr/>
          <p:nvPr/>
        </p:nvGrpSpPr>
        <p:grpSpPr>
          <a:xfrm>
            <a:off x="1811074" y="2527801"/>
            <a:ext cx="1687912" cy="554683"/>
            <a:chOff x="7204564" y="804923"/>
            <a:chExt cx="1687912" cy="554683"/>
          </a:xfrm>
        </p:grpSpPr>
        <p:sp>
          <p:nvSpPr>
            <p:cNvPr id="23" name="사각형: 둥근 모서리 4"/>
            <p:cNvSpPr/>
            <p:nvPr/>
          </p:nvSpPr>
          <p:spPr>
            <a:xfrm>
              <a:off x="7204565" y="1123094"/>
              <a:ext cx="224935" cy="209642"/>
            </a:xfrm>
            <a:prstGeom prst="roundRect">
              <a:avLst>
                <a:gd name="adj" fmla="val 16667"/>
              </a:avLst>
            </a:prstGeom>
            <a:solidFill>
              <a:srgbClr val="B99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사각형: 둥근 모서리 5"/>
            <p:cNvSpPr/>
            <p:nvPr/>
          </p:nvSpPr>
          <p:spPr>
            <a:xfrm>
              <a:off x="7204564" y="831109"/>
              <a:ext cx="224935" cy="209642"/>
            </a:xfrm>
            <a:prstGeom prst="roundRect">
              <a:avLst>
                <a:gd name="adj" fmla="val 16667"/>
              </a:avLst>
            </a:prstGeom>
            <a:solidFill>
              <a:srgbClr val="48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7427404" y="804923"/>
              <a:ext cx="14650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 dirty="0">
                  <a:latin typeface="+mn-ea"/>
                </a:rPr>
                <a:t>- </a:t>
              </a:r>
              <a:r>
                <a:rPr lang="ko-KR" altLang="en-US" sz="1100" b="1" dirty="0">
                  <a:latin typeface="+mn-ea"/>
                </a:rPr>
                <a:t>컴퓨터공학과</a:t>
              </a: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7427404" y="1097996"/>
              <a:ext cx="14650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 dirty="0">
                  <a:latin typeface="+mj-ea"/>
                  <a:ea typeface="+mj-ea"/>
                </a:rPr>
                <a:t>- </a:t>
              </a:r>
              <a:r>
                <a:rPr lang="ko-KR" altLang="en-US" sz="1100" b="1" dirty="0">
                  <a:latin typeface="Agency FB"/>
                </a:rPr>
                <a:t>정보통신학과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1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3600">
                  <a:latin typeface="여기어때 잘난체"/>
                  <a:ea typeface="여기어때 잘난체"/>
                </a:rPr>
                <a:t> 컴퓨터공학</a:t>
              </a:r>
              <a:r>
                <a:rPr lang="x-none" altLang="en-US" sz="3600">
                  <a:latin typeface="여기어때 잘난체"/>
                  <a:ea typeface="여기어때 잘난체"/>
                </a:rPr>
                <a:t>과 진행 사항</a:t>
              </a:r>
              <a:endParaRPr lang="ko-KR" altLang="en-US" sz="3600">
                <a:latin typeface="여기어때 잘난체"/>
                <a:ea typeface="여기어때 잘난체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</p:spPr>
        </p:pic>
      </p:grpSp>
      <p:sp>
        <p:nvSpPr>
          <p:cNvPr id="10" name="TextBox 3"/>
          <p:cNvSpPr txBox="1"/>
          <p:nvPr/>
        </p:nvSpPr>
        <p:spPr>
          <a:xfrm>
            <a:off x="567612" y="1298279"/>
            <a:ext cx="110567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latin typeface="여기어때 잘난체"/>
                <a:ea typeface="여기어때 잘난체"/>
              </a:rPr>
              <a:t>⦁ publisher, subscriber </a:t>
            </a:r>
            <a:r>
              <a:rPr lang="ko-KR" altLang="en-US" sz="2200">
                <a:solidFill>
                  <a:srgbClr val="00B0F0"/>
                </a:solidFill>
                <a:latin typeface="여기어때 잘난체"/>
                <a:ea typeface="여기어때 잘난체"/>
              </a:rPr>
              <a:t>연동완료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389432" y="2821870"/>
            <a:ext cx="4907355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latin typeface="여기어때 잘난체"/>
                <a:ea typeface="여기어때 잘난체"/>
              </a:rPr>
              <a:t>MQTT</a:t>
            </a:r>
            <a:r>
              <a:rPr lang="ko-KR" altLang="en-US">
                <a:latin typeface="여기어때 잘난체"/>
                <a:ea typeface="여기어때 잘난체"/>
              </a:rPr>
              <a:t> </a:t>
            </a:r>
            <a:r>
              <a:rPr lang="en-US" altLang="ko-KR">
                <a:solidFill>
                  <a:srgbClr val="FFC000"/>
                </a:solidFill>
                <a:latin typeface="여기어때 잘난체"/>
                <a:ea typeface="여기어때 잘난체"/>
              </a:rPr>
              <a:t>Publisher</a:t>
            </a:r>
            <a:r>
              <a:rPr lang="ko-KR" altLang="en-US">
                <a:solidFill>
                  <a:srgbClr val="FFC000"/>
                </a:solidFill>
                <a:latin typeface="여기어때 잘난체"/>
                <a:ea typeface="여기어때 잘난체"/>
              </a:rPr>
              <a:t> 메시지 발행</a:t>
            </a: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6345" y="1926289"/>
            <a:ext cx="5345005" cy="2338440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6345" y="4401056"/>
            <a:ext cx="6914605" cy="2060876"/>
          </a:xfrm>
          <a:prstGeom prst="rect">
            <a:avLst/>
          </a:prstGeom>
          <a:noFill/>
        </p:spPr>
      </p:pic>
      <p:sp>
        <p:nvSpPr>
          <p:cNvPr id="14" name="TextBox 7"/>
          <p:cNvSpPr txBox="1"/>
          <p:nvPr/>
        </p:nvSpPr>
        <p:spPr>
          <a:xfrm>
            <a:off x="7877915" y="5065894"/>
            <a:ext cx="4907355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latin typeface="여기어때 잘난체"/>
                <a:ea typeface="여기어때 잘난체"/>
              </a:rPr>
              <a:t>MQTT</a:t>
            </a:r>
            <a:r>
              <a:rPr lang="ko-KR" altLang="en-US">
                <a:latin typeface="여기어때 잘난체"/>
                <a:ea typeface="여기어때 잘난체"/>
              </a:rPr>
              <a:t> </a:t>
            </a:r>
            <a:r>
              <a:rPr lang="en-US" altLang="ko-KR">
                <a:solidFill>
                  <a:srgbClr val="FFC000"/>
                </a:solidFill>
                <a:latin typeface="여기어때 잘난체"/>
                <a:ea typeface="여기어때 잘난체"/>
              </a:rPr>
              <a:t>Subscriber</a:t>
            </a:r>
            <a:r>
              <a:rPr lang="ko-KR" altLang="en-US">
                <a:solidFill>
                  <a:srgbClr val="FFC000"/>
                </a:solidFill>
                <a:latin typeface="여기어때 잘난체"/>
                <a:ea typeface="여기어때 잘난체"/>
              </a:rPr>
              <a:t> 메시지 수신</a:t>
            </a:r>
          </a:p>
          <a:p>
            <a:pPr lvl="0">
              <a:defRPr/>
            </a:pPr>
            <a:endParaRPr lang="en-US" altLang="ko-KR" sz="2500">
              <a:latin typeface="여기어때 잘난체"/>
              <a:ea typeface="여기어때 잘난체"/>
            </a:endParaRPr>
          </a:p>
        </p:txBody>
      </p:sp>
    </p:spTree>
    <p:extLst>
      <p:ext uri="{BB962C8B-B14F-4D97-AF65-F5344CB8AC3E}">
        <p14:creationId xmlns:p14="http://schemas.microsoft.com/office/powerpoint/2010/main" val="2082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8" name="직사각형 7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3600">
                  <a:latin typeface="여기어때 잘난체"/>
                  <a:ea typeface="여기어때 잘난체"/>
                </a:rPr>
                <a:t> 컴퓨터공학</a:t>
              </a:r>
              <a:r>
                <a:rPr lang="x-none" altLang="en-US" sz="3600">
                  <a:latin typeface="여기어때 잘난체"/>
                  <a:ea typeface="여기어때 잘난체"/>
                </a:rPr>
                <a:t>과 진행 사항</a:t>
              </a:r>
              <a:endParaRPr lang="ko-KR" altLang="en-US" sz="3600">
                <a:latin typeface="여기어때 잘난체"/>
                <a:ea typeface="여기어때 잘난체"/>
              </a:endParaRPr>
            </a:p>
          </p:txBody>
        </p:sp>
        <p:pic>
          <p:nvPicPr>
            <p:cNvPr id="9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</p:spPr>
        </p:pic>
      </p:grpSp>
      <p:sp>
        <p:nvSpPr>
          <p:cNvPr id="10" name="TextBox 2"/>
          <p:cNvSpPr txBox="1"/>
          <p:nvPr/>
        </p:nvSpPr>
        <p:spPr>
          <a:xfrm>
            <a:off x="1250433" y="2612668"/>
            <a:ext cx="968825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300" dirty="0">
                <a:latin typeface="여기어때 잘난체"/>
                <a:ea typeface="여기어때 잘난체"/>
              </a:rPr>
              <a:t>결론적으로</a:t>
            </a:r>
            <a:r>
              <a:rPr lang="en-US" altLang="ko-KR" sz="2300" dirty="0">
                <a:latin typeface="여기어때 잘난체"/>
                <a:ea typeface="여기어때 잘난체"/>
              </a:rPr>
              <a:t>,</a:t>
            </a:r>
            <a:r>
              <a:rPr lang="ko-KR" altLang="en-US" sz="2300" dirty="0">
                <a:latin typeface="여기어때 잘난체"/>
                <a:ea typeface="여기어때 잘난체"/>
              </a:rPr>
              <a:t> </a:t>
            </a:r>
          </a:p>
          <a:p>
            <a:pPr marL="0" indent="0">
              <a:buFont typeface="Arial"/>
              <a:buNone/>
              <a:defRPr/>
            </a:pPr>
            <a:endParaRPr lang="ko-KR" altLang="en-US" sz="2300" dirty="0">
              <a:latin typeface="여기어때 잘난체"/>
              <a:ea typeface="여기어때 잘난체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2300" dirty="0">
                <a:latin typeface="여기어때 잘난체"/>
                <a:ea typeface="여기어때 잘난체"/>
              </a:rPr>
              <a:t>컴퓨터공학과</a:t>
            </a:r>
            <a:r>
              <a:rPr lang="en-US" altLang="ko-KR" sz="2300" dirty="0">
                <a:latin typeface="여기어때 잘난체"/>
                <a:ea typeface="여기어때 잘난체"/>
              </a:rPr>
              <a:t>(Publisher) &lt;----&gt; </a:t>
            </a:r>
            <a:r>
              <a:rPr lang="ko-KR" altLang="en-US" sz="2300" dirty="0">
                <a:latin typeface="여기어때 잘난체"/>
                <a:ea typeface="여기어때 잘난체"/>
              </a:rPr>
              <a:t>정보통신공학과</a:t>
            </a:r>
            <a:r>
              <a:rPr lang="en-US" altLang="ko-KR" sz="2300" dirty="0">
                <a:latin typeface="여기어때 잘난체"/>
                <a:ea typeface="여기어때 잘난체"/>
              </a:rPr>
              <a:t>(Subscriber)</a:t>
            </a:r>
            <a:r>
              <a:rPr lang="ko-KR" altLang="en-US" sz="2300" dirty="0">
                <a:latin typeface="여기어때 잘난체"/>
                <a:ea typeface="여기어때 잘난체"/>
              </a:rPr>
              <a:t> 간의</a:t>
            </a:r>
          </a:p>
          <a:p>
            <a:pPr marL="0" indent="0">
              <a:buFont typeface="Arial"/>
              <a:buNone/>
              <a:defRPr/>
            </a:pPr>
            <a:endParaRPr lang="ko-KR" altLang="en-US" sz="2300" dirty="0">
              <a:latin typeface="여기어때 잘난체"/>
              <a:ea typeface="여기어때 잘난체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2300" dirty="0">
                <a:latin typeface="여기어때 잘난체"/>
                <a:ea typeface="여기어때 잘난체"/>
              </a:rPr>
              <a:t>토큰 송수신을 통한 </a:t>
            </a:r>
            <a:r>
              <a:rPr lang="ko-KR" altLang="en-US" sz="2300" dirty="0" err="1">
                <a:solidFill>
                  <a:srgbClr val="FF0000"/>
                </a:solidFill>
                <a:latin typeface="여기어때 잘난체"/>
                <a:ea typeface="여기어때 잘난체"/>
              </a:rPr>
              <a:t>인증ㆍ인가</a:t>
            </a:r>
            <a:r>
              <a:rPr lang="ko-KR" altLang="en-US" sz="2300" dirty="0">
                <a:solidFill>
                  <a:srgbClr val="FF0000"/>
                </a:solidFill>
                <a:latin typeface="여기어때 잘난체"/>
                <a:ea typeface="여기어때 잘난체"/>
              </a:rPr>
              <a:t> 처리 구현이 완료</a:t>
            </a:r>
            <a:r>
              <a:rPr lang="ko-KR" altLang="en-US" sz="2300" dirty="0">
                <a:latin typeface="여기어때 잘난체"/>
                <a:ea typeface="여기어때 잘난체"/>
              </a:rPr>
              <a:t>되었음</a:t>
            </a:r>
            <a:r>
              <a:rPr lang="en-US" altLang="ko-KR" sz="2300" dirty="0">
                <a:latin typeface="여기어때 잘난체"/>
                <a:ea typeface="여기어때 잘난체"/>
              </a:rPr>
              <a:t>.</a:t>
            </a:r>
            <a:r>
              <a:rPr lang="ko-KR" altLang="en-US" sz="2300" dirty="0">
                <a:latin typeface="여기어때 잘난체"/>
                <a:ea typeface="여기어때 잘난체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5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45421" y="5237168"/>
              <a:ext cx="487517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정보통신공학과 진행 사항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03-3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53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300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301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8"/>
          <p:cNvSpPr/>
          <p:nvPr/>
        </p:nvSpPr>
        <p:spPr>
          <a:xfrm>
            <a:off x="189773" y="1291772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MQTT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00" y="1425350"/>
            <a:ext cx="6817951" cy="43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965872"/>
            <a:ext cx="4876597" cy="387111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420374" y="5759800"/>
            <a:ext cx="522188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MQTT Subscriber를 통한 </a:t>
            </a:r>
            <a:r>
              <a:rPr lang="ko-KR" sz="20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센싱값</a:t>
            </a: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수신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6178325" y="5759800"/>
            <a:ext cx="53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서버를 통해 데이터베이스에 전달, 저장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04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4" name="직사각형 3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발표 순서</a:t>
              </a:r>
              <a:r>
                <a:rPr lang="en-US" altLang="x-none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목차</a:t>
              </a:r>
              <a:r>
                <a:rPr lang="en-US" altLang="x-none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5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94B5A4-53E7-331B-6A2D-DF0CCD0E9AD5}"/>
              </a:ext>
            </a:extLst>
          </p:cNvPr>
          <p:cNvGrpSpPr/>
          <p:nvPr/>
        </p:nvGrpSpPr>
        <p:grpSpPr>
          <a:xfrm>
            <a:off x="454730" y="2427769"/>
            <a:ext cx="2160000" cy="3350495"/>
            <a:chOff x="500495" y="2427769"/>
            <a:chExt cx="2160000" cy="33504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5CE32-E374-EB2E-AB4E-16713A2F8F17}"/>
                </a:ext>
              </a:extLst>
            </p:cNvPr>
            <p:cNvSpPr txBox="1"/>
            <p:nvPr/>
          </p:nvSpPr>
          <p:spPr>
            <a:xfrm>
              <a:off x="747455" y="4824157"/>
              <a:ext cx="166607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</a:t>
              </a:r>
              <a:endPara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807487-738A-F9FB-178C-9E8C13707357}"/>
                </a:ext>
              </a:extLst>
            </p:cNvPr>
            <p:cNvSpPr/>
            <p:nvPr/>
          </p:nvSpPr>
          <p:spPr>
            <a:xfrm>
              <a:off x="500495" y="2427769"/>
              <a:ext cx="2160000" cy="216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Picture 2" descr="이미지가 업로드됨">
              <a:extLst>
                <a:ext uri="{FF2B5EF4-FFF2-40B4-BE49-F238E27FC236}">
                  <a16:creationId xmlns:a16="http://schemas.microsoft.com/office/drawing/2014/main" id="{EB5244C5-4809-0423-B3B9-5D558DF09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80" y="2872510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CCFC55-834D-CA57-909C-4BF7DFC467FD}"/>
              </a:ext>
            </a:extLst>
          </p:cNvPr>
          <p:cNvGrpSpPr/>
          <p:nvPr/>
        </p:nvGrpSpPr>
        <p:grpSpPr>
          <a:xfrm>
            <a:off x="3499408" y="2426400"/>
            <a:ext cx="2160000" cy="3352894"/>
            <a:chOff x="3173185" y="2422510"/>
            <a:chExt cx="2160000" cy="33528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E4BC58-9834-44D2-14AD-62DE705D0C17}"/>
                </a:ext>
              </a:extLst>
            </p:cNvPr>
            <p:cNvSpPr txBox="1"/>
            <p:nvPr/>
          </p:nvSpPr>
          <p:spPr>
            <a:xfrm>
              <a:off x="3415820" y="4821297"/>
              <a:ext cx="184673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이전 </a:t>
              </a:r>
              <a:endPara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진행상황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ADC6DC-62B9-6B4E-A1AE-940C7310C761}"/>
                </a:ext>
              </a:extLst>
            </p:cNvPr>
            <p:cNvSpPr/>
            <p:nvPr/>
          </p:nvSpPr>
          <p:spPr>
            <a:xfrm>
              <a:off x="3173185" y="2422510"/>
              <a:ext cx="2160000" cy="2160000"/>
            </a:xfrm>
            <a:prstGeom prst="ellipse">
              <a:avLst/>
            </a:prstGeom>
            <a:solidFill>
              <a:srgbClr val="72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이미지가 업로드됨">
              <a:extLst>
                <a:ext uri="{FF2B5EF4-FFF2-40B4-BE49-F238E27FC236}">
                  <a16:creationId xmlns:a16="http://schemas.microsoft.com/office/drawing/2014/main" id="{9D94D3F7-7F27-B116-0DD5-9A87FAE3B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435" y="2872510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072966-77BA-88EE-068D-97BC8E69C45D}"/>
              </a:ext>
            </a:extLst>
          </p:cNvPr>
          <p:cNvGrpSpPr/>
          <p:nvPr/>
        </p:nvGrpSpPr>
        <p:grpSpPr>
          <a:xfrm>
            <a:off x="6544086" y="2426400"/>
            <a:ext cx="2160000" cy="3351864"/>
            <a:chOff x="6364089" y="2423539"/>
            <a:chExt cx="2160000" cy="335186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CCEE2F-ED41-BB4F-C30C-A01F0158CFB5}"/>
                </a:ext>
              </a:extLst>
            </p:cNvPr>
            <p:cNvSpPr/>
            <p:nvPr/>
          </p:nvSpPr>
          <p:spPr>
            <a:xfrm>
              <a:off x="6364089" y="2423539"/>
              <a:ext cx="2160000" cy="2160000"/>
            </a:xfrm>
            <a:prstGeom prst="ellipse">
              <a:avLst/>
            </a:prstGeom>
            <a:solidFill>
              <a:srgbClr val="72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60369-C78D-B0D1-4E5C-F79D9CCB2D69}"/>
                </a:ext>
              </a:extLst>
            </p:cNvPr>
            <p:cNvSpPr txBox="1"/>
            <p:nvPr/>
          </p:nvSpPr>
          <p:spPr>
            <a:xfrm>
              <a:off x="6520723" y="4821296"/>
              <a:ext cx="184673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학과별 </a:t>
              </a:r>
              <a:endPara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 사항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A3D223-A02C-1EF3-B9C5-F6EC203B60AA}"/>
                </a:ext>
              </a:extLst>
            </p:cNvPr>
            <p:cNvSpPr/>
            <p:nvPr/>
          </p:nvSpPr>
          <p:spPr>
            <a:xfrm>
              <a:off x="6859157" y="2869649"/>
              <a:ext cx="1302589" cy="1260000"/>
            </a:xfrm>
            <a:prstGeom prst="rect">
              <a:avLst/>
            </a:prstGeom>
            <a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61D7FC-17AC-1288-45E3-044BCCB39F88}"/>
              </a:ext>
            </a:extLst>
          </p:cNvPr>
          <p:cNvGrpSpPr/>
          <p:nvPr/>
        </p:nvGrpSpPr>
        <p:grpSpPr>
          <a:xfrm>
            <a:off x="9588764" y="2426400"/>
            <a:ext cx="2160000" cy="3352892"/>
            <a:chOff x="9349887" y="2426400"/>
            <a:chExt cx="2160000" cy="33528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ACF6B0-8D03-6E97-9188-349B7747D82A}"/>
                </a:ext>
              </a:extLst>
            </p:cNvPr>
            <p:cNvGrpSpPr/>
            <p:nvPr/>
          </p:nvGrpSpPr>
          <p:grpSpPr>
            <a:xfrm>
              <a:off x="9349887" y="2426400"/>
              <a:ext cx="2160000" cy="3352892"/>
              <a:chOff x="8995329" y="2422510"/>
              <a:chExt cx="2160000" cy="3352892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523305E-4AAA-5084-8FB1-D83B374EB1D6}"/>
                  </a:ext>
                </a:extLst>
              </p:cNvPr>
              <p:cNvSpPr/>
              <p:nvPr/>
            </p:nvSpPr>
            <p:spPr>
              <a:xfrm>
                <a:off x="8995329" y="2422510"/>
                <a:ext cx="2160000" cy="2160000"/>
              </a:xfrm>
              <a:prstGeom prst="ellipse">
                <a:avLst/>
              </a:prstGeom>
              <a:solidFill>
                <a:srgbClr val="72D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2E2793-1AE6-8370-1DCF-4B7229C1BE31}"/>
                  </a:ext>
                </a:extLst>
              </p:cNvPr>
              <p:cNvSpPr txBox="1"/>
              <p:nvPr/>
            </p:nvSpPr>
            <p:spPr>
              <a:xfrm>
                <a:off x="9183724" y="4821295"/>
                <a:ext cx="17832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정리 및 향후 계획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D5929B-ED8F-CC70-5A6D-098D2419925F}"/>
                </a:ext>
              </a:extLst>
            </p:cNvPr>
            <p:cNvSpPr/>
            <p:nvPr/>
          </p:nvSpPr>
          <p:spPr>
            <a:xfrm>
              <a:off x="9799887" y="2872510"/>
              <a:ext cx="1260000" cy="1260000"/>
            </a:xfrm>
            <a:prstGeom prst="rect">
              <a:avLst/>
            </a:prstGeom>
            <a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23" name="Picture 2" descr="이미지가 업로드됨">
            <a:extLst>
              <a:ext uri="{FF2B5EF4-FFF2-40B4-BE49-F238E27FC236}">
                <a16:creationId xmlns:a16="http://schemas.microsoft.com/office/drawing/2014/main" id="{AFE05135-9FED-BA0C-9F9C-374BC72AE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60980" y="3184364"/>
            <a:ext cx="396000" cy="6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이미지가 업로드됨">
            <a:extLst>
              <a:ext uri="{FF2B5EF4-FFF2-40B4-BE49-F238E27FC236}">
                <a16:creationId xmlns:a16="http://schemas.microsoft.com/office/drawing/2014/main" id="{1266F900-0D53-D799-A6A1-3169BFFB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3747" y="3184364"/>
            <a:ext cx="396000" cy="6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이미지가 업로드됨">
            <a:extLst>
              <a:ext uri="{FF2B5EF4-FFF2-40B4-BE49-F238E27FC236}">
                <a16:creationId xmlns:a16="http://schemas.microsoft.com/office/drawing/2014/main" id="{BDB48246-341C-8674-E04E-7974B7735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48425" y="3184364"/>
            <a:ext cx="396000" cy="6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0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/>
          <p:nvPr/>
        </p:nvSpPr>
        <p:spPr>
          <a:xfrm>
            <a:off x="189773" y="1291772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MQTT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88" y="2176800"/>
            <a:ext cx="8230425" cy="33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/>
          <p:nvPr/>
        </p:nvSpPr>
        <p:spPr>
          <a:xfrm>
            <a:off x="3657625" y="5928825"/>
            <a:ext cx="517464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API </a:t>
            </a:r>
            <a:r>
              <a:rPr lang="ko-KR" sz="20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서버측</a:t>
            </a: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데이터베이스에 저장된 모습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8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9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0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002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2399249" y="5817000"/>
            <a:ext cx="877097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회원가입이 아닌, 데이터베이스 관리자가 DB에 직접 회원 등록을 </a:t>
            </a:r>
            <a:r>
              <a:rPr lang="ko-KR" alt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</a:t>
            </a: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다.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로그인을</a:t>
            </a: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통해 얻은 토큰으로 API에 대한 접근 권한을 갖는다.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189785" y="1289092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BE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401" y="1638575"/>
            <a:ext cx="4258025" cy="410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9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0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095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/>
        </p:nvSpPr>
        <p:spPr>
          <a:xfrm>
            <a:off x="152400" y="4915369"/>
            <a:ext cx="6398061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1분마다 </a:t>
            </a:r>
            <a:r>
              <a:rPr lang="ko-KR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컴공</a:t>
            </a: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서버에서 정통 MQTT 서버로 데이터를 보내도록 작성한 스케줄링 과정에서 </a:t>
            </a:r>
            <a:r>
              <a:rPr lang="ko-KR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엑세스</a:t>
            </a: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토큰이 만료되었을 경우, 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재발급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받는 과정을 추가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해야하는</a:t>
            </a:r>
            <a:r>
              <a:rPr 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상황 !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189785" y="1289092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BE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192"/>
            <a:ext cx="11887200" cy="214505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/>
          <p:nvPr/>
        </p:nvSpPr>
        <p:spPr>
          <a:xfrm>
            <a:off x="6550461" y="4860066"/>
            <a:ext cx="628231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아직 새로운 토큰을 발급받지 못했는데, 1분이 지나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데이터를 보내게 된다면? 서버에러가 발생할 확률이 있다 !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9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10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1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657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/>
        </p:nvSpPr>
        <p:spPr>
          <a:xfrm>
            <a:off x="189774" y="4247875"/>
            <a:ext cx="5400535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sz="15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컴공쪽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서버에서만 데이터가 들어오는데 id를 통해 구별할 </a:t>
            </a: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필요가 있나?</a:t>
            </a:r>
            <a:b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endParaRPr sz="1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memberId를 받으려면, 로그인 </a:t>
            </a:r>
            <a:r>
              <a:rPr lang="ko-KR" sz="15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성공시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JWT와 함께 해당 </a:t>
            </a: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memberId를 보내줘야 하는데, memberId를 Client가 </a:t>
            </a: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저장하고 요청에 </a:t>
            </a:r>
            <a:r>
              <a:rPr lang="ko-KR" sz="15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싣어보내는</a:t>
            </a:r>
            <a:r>
              <a:rPr lang="ko-KR" sz="1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작업은 너무 불필요하다.</a:t>
            </a:r>
            <a:endParaRPr sz="1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189785" y="1289092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BE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6898500" y="4496239"/>
            <a:ext cx="5293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위와 같이 데이터 등록 API </a:t>
            </a:r>
            <a:r>
              <a:rPr lang="ko-KR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스펙을</a:t>
            </a:r>
            <a:r>
              <a:rPr 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수정하면 </a:t>
            </a:r>
            <a:r>
              <a:rPr lang="ko-KR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두가지</a:t>
            </a:r>
            <a:r>
              <a:rPr 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문제를 해결할 수 있다.</a:t>
            </a:r>
            <a:endParaRPr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75" y="2096217"/>
            <a:ext cx="11887201" cy="226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10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1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5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/>
        </p:nvSpPr>
        <p:spPr>
          <a:xfrm>
            <a:off x="3625075" y="6240850"/>
            <a:ext cx="493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페이지에 대한 </a:t>
            </a:r>
            <a:r>
              <a:rPr lang="ko-KR" sz="20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라우트</a:t>
            </a: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설정 진행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89772" y="1285134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FE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75" y="2210351"/>
            <a:ext cx="3585475" cy="24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050" y="1156075"/>
            <a:ext cx="4772699" cy="23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050" y="3928625"/>
            <a:ext cx="3290675" cy="207771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5906054" y="3493425"/>
            <a:ext cx="186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sz="1500">
                <a:solidFill>
                  <a:schemeClr val="dk1"/>
                </a:solidFill>
              </a:rPr>
              <a:t>/buildings</a:t>
            </a:r>
            <a:endParaRPr sz="1500"/>
          </a:p>
        </p:txBody>
      </p:sp>
      <p:sp>
        <p:nvSpPr>
          <p:cNvPr id="362" name="Google Shape;362;p33"/>
          <p:cNvSpPr txBox="1"/>
          <p:nvPr/>
        </p:nvSpPr>
        <p:spPr>
          <a:xfrm>
            <a:off x="5906056" y="5590825"/>
            <a:ext cx="20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sz="1500">
                <a:solidFill>
                  <a:schemeClr val="dk1"/>
                </a:solidFill>
              </a:rPr>
              <a:t>/sensors</a:t>
            </a:r>
            <a:endParaRPr sz="1500"/>
          </a:p>
        </p:txBody>
      </p:sp>
      <p:sp>
        <p:nvSpPr>
          <p:cNvPr id="363" name="Google Shape;363;p33"/>
          <p:cNvSpPr txBox="1"/>
          <p:nvPr/>
        </p:nvSpPr>
        <p:spPr>
          <a:xfrm>
            <a:off x="2117912" y="5060298"/>
            <a:ext cx="205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sz="1500" dirty="0">
                <a:solidFill>
                  <a:schemeClr val="dk1"/>
                </a:solidFill>
              </a:rPr>
              <a:t>/</a:t>
            </a:r>
            <a:endParaRPr sz="1500" dirty="0"/>
          </a:p>
        </p:txBody>
      </p:sp>
      <p:grpSp>
        <p:nvGrpSpPr>
          <p:cNvPr id="13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14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5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881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/>
        </p:nvSpPr>
        <p:spPr>
          <a:xfrm>
            <a:off x="2682900" y="5941825"/>
            <a:ext cx="68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ko-KR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임의의 데이터를 저장한 Card Component 생성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189772" y="1285134"/>
            <a:ext cx="1652100" cy="67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FE</a:t>
            </a:r>
            <a:endParaRPr sz="2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47" y="2277049"/>
            <a:ext cx="9353550" cy="31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99;p28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9" name="Google Shape;300;p28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/>
                  <a:sym typeface="Arial"/>
                </a:rPr>
                <a:t>정보통신공학과 진행 사항</a:t>
              </a:r>
              <a:endParaRPr sz="36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10" name="Google Shape;301;p28" descr="한밭대-美 몽고메리 칼리지, 산학협력 체결 : 네이버 블로그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7394" y="271484"/>
              <a:ext cx="834531" cy="83604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3301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45421" y="5237168"/>
              <a:ext cx="487517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결론 및 향후 계획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04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00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7" name="직사각형 6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x-none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 상황 정리 및 향후 계획</a:t>
              </a:r>
              <a:endPara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8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0E340291-308E-73AA-9015-6EC56A02ECE1}"/>
              </a:ext>
            </a:extLst>
          </p:cNvPr>
          <p:cNvSpPr/>
          <p:nvPr/>
        </p:nvSpPr>
        <p:spPr>
          <a:xfrm>
            <a:off x="3286335" y="1635441"/>
            <a:ext cx="8445590" cy="18845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   컴퓨터공학과</a:t>
            </a:r>
            <a:r>
              <a:rPr lang="en-US" altLang="ko-KR" dirty="0">
                <a:solidFill>
                  <a:schemeClr val="tx1"/>
                </a:solidFill>
                <a:latin typeface="여기어때 잘난체"/>
                <a:ea typeface="여기어때 잘난체"/>
              </a:rPr>
              <a:t>(Publisher)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와</a:t>
            </a:r>
            <a:r>
              <a:rPr lang="en-US" altLang="ko-KR" dirty="0">
                <a:solidFill>
                  <a:schemeClr val="tx1"/>
                </a:solidFill>
                <a:latin typeface="여기어때 잘난체"/>
                <a:ea typeface="여기어때 잘난체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정보통신공학과</a:t>
            </a:r>
            <a:r>
              <a:rPr lang="en-US" altLang="ko-KR" dirty="0">
                <a:solidFill>
                  <a:schemeClr val="tx1"/>
                </a:solidFill>
                <a:latin typeface="여기어때 잘난체"/>
                <a:ea typeface="여기어때 잘난체"/>
              </a:rPr>
              <a:t>(Subscriber)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 간의 토큰 </a:t>
            </a:r>
            <a:endParaRPr lang="en-US" altLang="ko-KR" dirty="0">
              <a:solidFill>
                <a:schemeClr val="tx1"/>
              </a:solidFill>
              <a:latin typeface="여기어때 잘난체"/>
              <a:ea typeface="여기어때 잘난체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  <a:latin typeface="여기어때 잘난체"/>
                <a:ea typeface="여기어때 잘난체"/>
              </a:rPr>
              <a:t>     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송수신을 통한 </a:t>
            </a:r>
            <a:r>
              <a:rPr lang="ko-KR" altLang="en-US" dirty="0" err="1">
                <a:solidFill>
                  <a:schemeClr val="tx1"/>
                </a:solidFill>
                <a:latin typeface="여기어때 잘난체"/>
                <a:ea typeface="여기어때 잘난체"/>
              </a:rPr>
              <a:t>인증ㆍ인가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 처리 구현이 완료되었음</a:t>
            </a:r>
            <a:endParaRPr lang="en-US" altLang="ko-KR" dirty="0">
              <a:solidFill>
                <a:schemeClr val="tx1"/>
              </a:solidFill>
              <a:latin typeface="여기어때 잘난체"/>
              <a:ea typeface="여기어때 잘난체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여기어때 잘난체"/>
              <a:ea typeface="여기어때 잘난체"/>
            </a:endParaRPr>
          </a:p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</a:t>
            </a:r>
            <a:r>
              <a:rPr lang="en-US" altLang="ko-KR" sz="1800" dirty="0">
                <a:solidFill>
                  <a:schemeClr val="tx1"/>
                </a:solidFill>
                <a:latin typeface="여기어때 잘난체"/>
                <a:ea typeface="여기어때 잘난체"/>
              </a:rPr>
              <a:t>   </a:t>
            </a:r>
            <a:r>
              <a:rPr lang="ko-KR" altLang="en-US" sz="1800" dirty="0">
                <a:solidFill>
                  <a:schemeClr val="tx1"/>
                </a:solidFill>
                <a:latin typeface="여기어때 잘난체"/>
                <a:ea typeface="여기어때 잘난체"/>
              </a:rPr>
              <a:t>임의의 데이터를 저장한 </a:t>
            </a:r>
            <a:r>
              <a:rPr lang="en-US" altLang="ko-KR" dirty="0">
                <a:solidFill>
                  <a:schemeClr val="tx1"/>
                </a:solidFill>
                <a:latin typeface="여기어때 잘난체"/>
                <a:ea typeface="여기어때 잘난체"/>
              </a:rPr>
              <a:t>Card Component </a:t>
            </a:r>
            <a:r>
              <a:rPr lang="ko-KR" altLang="en-US" dirty="0">
                <a:solidFill>
                  <a:schemeClr val="tx1"/>
                </a:solidFill>
                <a:latin typeface="여기어때 잘난체"/>
                <a:ea typeface="여기어때 잘난체"/>
              </a:rPr>
              <a:t>생성</a:t>
            </a:r>
            <a:endParaRPr lang="en-US" altLang="ko-KR" dirty="0">
              <a:solidFill>
                <a:schemeClr val="tx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3" name="모서리가 둥근 직사각형 30">
            <a:extLst>
              <a:ext uri="{FF2B5EF4-FFF2-40B4-BE49-F238E27FC236}">
                <a16:creationId xmlns:a16="http://schemas.microsoft.com/office/drawing/2014/main" id="{249ED996-2C98-AF65-7C7F-8C0B3AA2657F}"/>
              </a:ext>
            </a:extLst>
          </p:cNvPr>
          <p:cNvSpPr/>
          <p:nvPr/>
        </p:nvSpPr>
        <p:spPr>
          <a:xfrm>
            <a:off x="3275185" y="4213373"/>
            <a:ext cx="8549670" cy="18845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r>
              <a:rPr lang="ko-KR" altLang="en-US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⦁   새로운 데이터 및 부연설명의 추가와 웹 디자인에 대한 사항을 고려해볼 예정</a:t>
            </a:r>
            <a:endParaRPr lang="en-US" altLang="ko-KR" sz="18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MQTT : </a:t>
            </a:r>
            <a:r>
              <a:rPr lang="ko-KR" altLang="en-US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배포를 통해 항상 접속이 가능하게 구축하기</a:t>
            </a:r>
            <a:endParaRPr lang="en-US" altLang="ko-KR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 : </a:t>
            </a:r>
            <a:r>
              <a:rPr lang="ko-KR" altLang="en-US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서버와 연동하여 실제 데이터 렌더링하기</a:t>
            </a:r>
            <a:endParaRPr lang="en-US" altLang="ko-KR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en-US" altLang="ko-KR" sz="1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B5A23-A9F8-C118-2C17-2A588F988883}"/>
              </a:ext>
            </a:extLst>
          </p:cNvPr>
          <p:cNvSpPr/>
          <p:nvPr/>
        </p:nvSpPr>
        <p:spPr>
          <a:xfrm>
            <a:off x="434898" y="1884554"/>
            <a:ext cx="2442117" cy="13604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진행 상황 정리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AA8C36A-96E7-FFFF-5401-25D3A482F7DE}"/>
              </a:ext>
            </a:extLst>
          </p:cNvPr>
          <p:cNvSpPr/>
          <p:nvPr/>
        </p:nvSpPr>
        <p:spPr>
          <a:xfrm>
            <a:off x="434898" y="4469851"/>
            <a:ext cx="2442117" cy="13604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향후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56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3413F-8A53-8FB8-D647-65E33FA821D3}"/>
              </a:ext>
            </a:extLst>
          </p:cNvPr>
          <p:cNvSpPr txBox="1"/>
          <p:nvPr/>
        </p:nvSpPr>
        <p:spPr>
          <a:xfrm>
            <a:off x="4077339" y="2967335"/>
            <a:ext cx="40373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Thank You</a:t>
            </a:r>
            <a:endParaRPr lang="ko-KR" altLang="en-US" sz="5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483821" y="5237168"/>
              <a:ext cx="459837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주제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45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2" name="직사각형 1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프로젝트 주제</a:t>
              </a:r>
            </a:p>
          </p:txBody>
        </p:sp>
        <p:pic>
          <p:nvPicPr>
            <p:cNvPr id="3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841011" y="5539622"/>
            <a:ext cx="562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스마트 그린 캠퍼스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(Smart Green Campus)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4024" y="6018063"/>
            <a:ext cx="814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저탄소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녹색 성장을 지향하며 원격 및 자동 제어가 가능한 캠퍼스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Picture 2" descr="https://cdn-icons-png.flaticon.com/512/15/15874.png">
            <a:extLst>
              <a:ext uri="{FF2B5EF4-FFF2-40B4-BE49-F238E27FC236}">
                <a16:creationId xmlns:a16="http://schemas.microsoft.com/office/drawing/2014/main" id="{F847CF4C-B952-B145-8867-AB7232B4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394487" y="3810638"/>
            <a:ext cx="656648" cy="6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0">
            <a:extLst>
              <a:ext uri="{FF2B5EF4-FFF2-40B4-BE49-F238E27FC236}">
                <a16:creationId xmlns:a16="http://schemas.microsoft.com/office/drawing/2014/main" id="{E555FF73-23AE-6044-BB2F-04A58415392A}"/>
              </a:ext>
            </a:extLst>
          </p:cNvPr>
          <p:cNvSpPr/>
          <p:nvPr/>
        </p:nvSpPr>
        <p:spPr>
          <a:xfrm>
            <a:off x="2608660" y="4089602"/>
            <a:ext cx="785827" cy="377684"/>
          </a:xfrm>
          <a:prstGeom prst="rightArrow">
            <a:avLst>
              <a:gd name="adj1" fmla="val 56329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-icons-png.flaticon.com/512/9962/9962760.png">
            <a:extLst>
              <a:ext uri="{FF2B5EF4-FFF2-40B4-BE49-F238E27FC236}">
                <a16:creationId xmlns:a16="http://schemas.microsoft.com/office/drawing/2014/main" id="{77FAB899-C223-1444-930C-6E31D635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" y="2338412"/>
            <a:ext cx="2129117" cy="22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230797" y="2252946"/>
            <a:ext cx="7768546" cy="2640502"/>
          </a:xfrm>
          <a:prstGeom prst="roundRect">
            <a:avLst>
              <a:gd name="adj" fmla="val 12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건축공학과에서 측정 중인 데이터</a:t>
            </a:r>
            <a:r>
              <a:rPr lang="en-US" altLang="ko-KR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외기온도</a:t>
            </a:r>
            <a:r>
              <a:rPr lang="en-US" altLang="ko-KR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</a:t>
            </a:r>
            <a:r>
              <a:rPr lang="en-US" altLang="ko-KR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습도 등</a:t>
            </a:r>
            <a:r>
              <a:rPr lang="en-US" altLang="ko-KR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활용하여 실시간 모니터링 서버 구축 및 웹</a:t>
            </a:r>
            <a:r>
              <a:rPr lang="en-US" altLang="ko-KR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</a:t>
            </a: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사용자화</a:t>
            </a: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이를 통해 스마트 그린 캠퍼스에 기여할 수 있는 기대효과 창출</a:t>
            </a:r>
            <a:endParaRPr lang="en-US" altLang="ko-KR"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56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45421" y="5237168"/>
              <a:ext cx="487517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이전 진행상황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60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4" name="직사각형 3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이전 진행상황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- 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건축공학과</a:t>
              </a:r>
            </a:p>
          </p:txBody>
        </p:sp>
        <p:pic>
          <p:nvPicPr>
            <p:cNvPr id="5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http://real.hanbat.ac.kr/wp-content/uploads/S8-text64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1" y="1466123"/>
            <a:ext cx="3072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0"/>
          <p:cNvSpPr>
            <a:spLocks noChangeAspect="1"/>
          </p:cNvSpPr>
          <p:nvPr/>
        </p:nvSpPr>
        <p:spPr>
          <a:xfrm>
            <a:off x="3540781" y="1466123"/>
            <a:ext cx="3230980" cy="180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901535" y="3298104"/>
            <a:ext cx="1496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 panose="020F0502020204030204" pitchFamily="34" charset="0"/>
              </a:rPr>
              <a:t>▪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WEST, Solar Cube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7800" y="3298104"/>
            <a:ext cx="121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 panose="020F0502020204030204" pitchFamily="34" charset="0"/>
              </a:rPr>
              <a:t>▪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Orange Cube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78295"/>
              </p:ext>
            </p:extLst>
          </p:nvPr>
        </p:nvGraphicFramePr>
        <p:xfrm>
          <a:off x="6935481" y="1651521"/>
          <a:ext cx="4899765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WEST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Solar-Cube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Orange-Cube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창호별</a:t>
                      </a:r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실내 환경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온습도</a:t>
                      </a:r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,PMV)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일사량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l" latinLnBrk="1"/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외기온도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l" latinLnBrk="1"/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외기습도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PV</a:t>
                      </a:r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발전량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PV</a:t>
                      </a:r>
                      <a:r>
                        <a:rPr lang="ko-KR" altLang="en-US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모듈 표면온도</a:t>
                      </a:r>
                      <a:endParaRPr lang="en-US" altLang="ko-KR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35481" y="1343012"/>
            <a:ext cx="21877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 panose="020F0502020204030204" pitchFamily="34" charset="0"/>
              </a:rPr>
              <a:t>▪ </a:t>
            </a:r>
            <a:r>
              <a:rPr lang="ko-KR" altLang="en-US" sz="13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 panose="020F0502020204030204" pitchFamily="34" charset="0"/>
              </a:rPr>
              <a:t>측정실별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 panose="020F0502020204030204" pitchFamily="34" charset="0"/>
              </a:rPr>
              <a:t> 측정 데이터</a:t>
            </a:r>
            <a:endParaRPr lang="ko-KR" altLang="en-US"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05061" y="3765847"/>
            <a:ext cx="4797138" cy="2919364"/>
            <a:chOff x="338328" y="1449436"/>
            <a:chExt cx="6519672" cy="45033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561" y="2112264"/>
              <a:ext cx="2533650" cy="33051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5997" y="2112264"/>
              <a:ext cx="2712454" cy="3305175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338328" y="1818768"/>
              <a:ext cx="6519672" cy="4133976"/>
            </a:xfrm>
            <a:prstGeom prst="roundRect">
              <a:avLst>
                <a:gd name="adj" fmla="val 8483"/>
              </a:avLst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840867" y="1449436"/>
              <a:ext cx="2757297" cy="55778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측정되고 있는 데이터 값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417877" y="3946644"/>
            <a:ext cx="2707768" cy="2805048"/>
            <a:chOff x="7208392" y="1539876"/>
            <a:chExt cx="4687952" cy="500343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1532" y="2349008"/>
              <a:ext cx="3736865" cy="88796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rcRect b="7751"/>
            <a:stretch/>
          </p:blipFill>
          <p:spPr>
            <a:xfrm>
              <a:off x="7851532" y="3236976"/>
              <a:ext cx="3736865" cy="955660"/>
            </a:xfrm>
            <a:prstGeom prst="rect">
              <a:avLst/>
            </a:prstGeom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7485786" y="1805630"/>
              <a:ext cx="4410558" cy="285781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8348758" y="1539876"/>
              <a:ext cx="1935192" cy="483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추출 데이터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88221" y="4951245"/>
              <a:ext cx="2776823" cy="15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일사량 </a:t>
              </a:r>
              <a:r>
                <a:rPr lang="en-US" altLang="ko-KR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일사량 </a:t>
              </a:r>
              <a:r>
                <a:rPr lang="en-US" altLang="ko-KR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외기 상대습도</a:t>
              </a:r>
              <a:endParaRPr lang="en-US" altLang="ko-KR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3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외기 온도</a:t>
              </a:r>
            </a:p>
          </p:txBody>
        </p:sp>
        <p:sp>
          <p:nvSpPr>
            <p:cNvPr id="25" name="U자형 화살표 24"/>
            <p:cNvSpPr/>
            <p:nvPr/>
          </p:nvSpPr>
          <p:spPr>
            <a:xfrm rot="5400000" flipV="1">
              <a:off x="6306209" y="4139159"/>
              <a:ext cx="2359152" cy="554786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3861"/>
                <a:gd name="adj5" fmla="val 7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8601546" y="4472399"/>
            <a:ext cx="3054927" cy="1393949"/>
          </a:xfrm>
          <a:prstGeom prst="rightArrow">
            <a:avLst>
              <a:gd name="adj1" fmla="val 61927"/>
              <a:gd name="adj2" fmla="val 2838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측정되고 있는 데이터 중 필요 데이터 판단 후 해당 내용 </a:t>
            </a:r>
            <a:endParaRPr lang="en-US" altLang="ko-KR" sz="15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컴퓨터공학과에 전달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4" name="직사각형 3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이전 진행상황 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컴퓨터공학과</a:t>
              </a:r>
            </a:p>
          </p:txBody>
        </p:sp>
        <p:pic>
          <p:nvPicPr>
            <p:cNvPr id="5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E8E48BBF-DA69-5ADE-4B2E-00CED3F9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28" y="1358979"/>
            <a:ext cx="1841793" cy="55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0728EE-F036-ECC1-F213-00950CE547E9}"/>
              </a:ext>
            </a:extLst>
          </p:cNvPr>
          <p:cNvSpPr txBox="1"/>
          <p:nvPr/>
        </p:nvSpPr>
        <p:spPr>
          <a:xfrm>
            <a:off x="456796" y="5706325"/>
            <a:ext cx="3708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건축공학과 날씨 데이터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파악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 토큰을 통한 접근 및 추출코드 구현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47428-BC91-1659-1BF9-594E0994D7C8}"/>
              </a:ext>
            </a:extLst>
          </p:cNvPr>
          <p:cNvSpPr txBox="1"/>
          <p:nvPr/>
        </p:nvSpPr>
        <p:spPr>
          <a:xfrm>
            <a:off x="2311212" y="3512247"/>
            <a:ext cx="39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257550-47FD-FE3D-DC6E-9B16C2C8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307" y="2049085"/>
            <a:ext cx="1443970" cy="335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8DCB63-63B0-7FB7-064F-958CE04B42C2}"/>
              </a:ext>
            </a:extLst>
          </p:cNvPr>
          <p:cNvSpPr txBox="1"/>
          <p:nvPr/>
        </p:nvSpPr>
        <p:spPr>
          <a:xfrm>
            <a:off x="8033300" y="5847852"/>
            <a:ext cx="35540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x-none" sz="1400" dirty="0">
                <a:solidFill>
                  <a:srgbClr val="0D509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MQTT </a:t>
            </a:r>
            <a:r>
              <a:rPr lang="en-US" altLang="x-none" sz="1400" dirty="0" err="1">
                <a:solidFill>
                  <a:srgbClr val="0D509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pusblisher</a:t>
            </a:r>
            <a:r>
              <a:rPr lang="ko-KR" altLang="en-US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D509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0D509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분마다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토픽과 데이터를 포함한 </a:t>
            </a:r>
            <a:r>
              <a:rPr lang="ko-KR" altLang="en-US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메세지를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발행   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하는 코드 구현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BD70E9-81DC-A108-6227-B6C9EF06F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32" b="14908"/>
          <a:stretch/>
        </p:blipFill>
        <p:spPr>
          <a:xfrm>
            <a:off x="8066800" y="2049085"/>
            <a:ext cx="3487055" cy="24137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0E3F1F-04EE-5670-1240-7E0749361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2" y="2049085"/>
            <a:ext cx="4681127" cy="3352074"/>
          </a:xfrm>
          <a:prstGeom prst="rect">
            <a:avLst/>
          </a:prstGeom>
        </p:spPr>
      </p:pic>
      <p:pic>
        <p:nvPicPr>
          <p:cNvPr id="13" name="Picture 2" descr="[영도프로그래밍학원] - 뭐든 해보기 전에는 모르니까!">
            <a:extLst>
              <a:ext uri="{FF2B5EF4-FFF2-40B4-BE49-F238E27FC236}">
                <a16:creationId xmlns:a16="http://schemas.microsoft.com/office/drawing/2014/main" id="{31F9E735-FB48-E359-EAAA-25E0708BF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70" y="1192673"/>
            <a:ext cx="925884" cy="81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자바와 Spring / 스프링 프레임워크 / 스프링 부트">
            <a:extLst>
              <a:ext uri="{FF2B5EF4-FFF2-40B4-BE49-F238E27FC236}">
                <a16:creationId xmlns:a16="http://schemas.microsoft.com/office/drawing/2014/main" id="{72487365-DE82-0F71-A026-C3D140DD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028" y="1283274"/>
            <a:ext cx="1070515" cy="74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D7CF7-65BF-A5A7-9B86-307B6532D6D6}"/>
              </a:ext>
            </a:extLst>
          </p:cNvPr>
          <p:cNvSpPr txBox="1"/>
          <p:nvPr/>
        </p:nvSpPr>
        <p:spPr>
          <a:xfrm>
            <a:off x="4824920" y="3650781"/>
            <a:ext cx="42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9FAEE-869D-C4A5-33A9-D9285EFA5B77}"/>
              </a:ext>
            </a:extLst>
          </p:cNvPr>
          <p:cNvSpPr txBox="1"/>
          <p:nvPr/>
        </p:nvSpPr>
        <p:spPr>
          <a:xfrm>
            <a:off x="7112464" y="3618087"/>
            <a:ext cx="43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7FE6E-4DF9-CCA0-D08A-A7A63D20D5D1}"/>
              </a:ext>
            </a:extLst>
          </p:cNvPr>
          <p:cNvSpPr txBox="1"/>
          <p:nvPr/>
        </p:nvSpPr>
        <p:spPr>
          <a:xfrm>
            <a:off x="5377478" y="5501140"/>
            <a:ext cx="1355627" cy="124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추출 데이터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습도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기온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일사량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D67C94-7F87-A66C-E97F-B1F94D2B1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3270" y="4583655"/>
            <a:ext cx="4374113" cy="9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4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593023" y="1571297"/>
            <a:ext cx="1652154" cy="6739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5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MQTT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9781" y="223074"/>
            <a:ext cx="11809562" cy="932866"/>
            <a:chOff x="189781" y="223074"/>
            <a:chExt cx="11809562" cy="932866"/>
          </a:xfrm>
        </p:grpSpPr>
        <p:sp>
          <p:nvSpPr>
            <p:cNvPr id="4" name="직사각형 3"/>
            <p:cNvSpPr/>
            <p:nvPr/>
          </p:nvSpPr>
          <p:spPr>
            <a:xfrm>
              <a:off x="189781" y="223074"/>
              <a:ext cx="11809562" cy="93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이전 진행상황 </a:t>
              </a:r>
              <a:r>
                <a:rPr lang="en-US" altLang="ko-KR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</a:t>
              </a: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정보통신공학과</a:t>
              </a:r>
            </a:p>
          </p:txBody>
        </p:sp>
        <p:pic>
          <p:nvPicPr>
            <p:cNvPr id="5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7394" y="271484"/>
              <a:ext cx="834531" cy="83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6" y="2668550"/>
            <a:ext cx="3296125" cy="17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0;p20"/>
          <p:cNvSpPr txBox="1"/>
          <p:nvPr/>
        </p:nvSpPr>
        <p:spPr>
          <a:xfrm>
            <a:off x="76200" y="5006087"/>
            <a:ext cx="440228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Spring을 통해 Mqtt Subscriber 구현</a:t>
            </a:r>
            <a:endParaRPr lang="en-US" altLang="ko-KR"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센싱되어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저장된 데이터를 통해 API 서버의 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DB로 저장하는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로직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911" y="2650391"/>
            <a:ext cx="42672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2;p20"/>
          <p:cNvSpPr txBox="1"/>
          <p:nvPr/>
        </p:nvSpPr>
        <p:spPr>
          <a:xfrm>
            <a:off x="4351284" y="4975316"/>
            <a:ext cx="4139714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데이터베이스를 H2에서 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PostgreSQL로 변경</a:t>
            </a:r>
            <a:endParaRPr lang="en-US" altLang="ko-KR"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샘플 데이터를 받아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필요없는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값 제거 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및 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필드명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수정하여 API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스펙을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조정하였음</a:t>
            </a:r>
            <a:endParaRPr sz="1600" b="1" dirty="0"/>
          </a:p>
        </p:txBody>
      </p:sp>
      <p:pic>
        <p:nvPicPr>
          <p:cNvPr id="1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998" y="2298372"/>
            <a:ext cx="3436452" cy="263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4;p20"/>
          <p:cNvSpPr txBox="1"/>
          <p:nvPr/>
        </p:nvSpPr>
        <p:spPr>
          <a:xfrm>
            <a:off x="8239274" y="5006087"/>
            <a:ext cx="393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 애플리케이션을 구현하기에 앞서, 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UI에 대한 </a:t>
            </a:r>
            <a:r>
              <a:rPr lang="ko-KR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프로토타입</a:t>
            </a:r>
            <a:r>
              <a:rPr 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제작</a:t>
            </a:r>
            <a:endParaRPr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68485" y="1568617"/>
            <a:ext cx="1652154" cy="6739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5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383147" y="1551659"/>
            <a:ext cx="1652154" cy="6739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5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</a:p>
        </p:txBody>
      </p:sp>
    </p:spTree>
    <p:extLst>
      <p:ext uri="{BB962C8B-B14F-4D97-AF65-F5344CB8AC3E}">
        <p14:creationId xmlns:p14="http://schemas.microsoft.com/office/powerpoint/2010/main" val="305154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7804" y="301925"/>
            <a:ext cx="11520000" cy="6254150"/>
            <a:chOff x="327804" y="301925"/>
            <a:chExt cx="11520000" cy="6254150"/>
          </a:xfrm>
        </p:grpSpPr>
        <p:sp>
          <p:nvSpPr>
            <p:cNvPr id="2" name="직사각형 1"/>
            <p:cNvSpPr/>
            <p:nvPr/>
          </p:nvSpPr>
          <p:spPr>
            <a:xfrm>
              <a:off x="327804" y="301925"/>
              <a:ext cx="11520000" cy="625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한밭대-美 몽고메리 칼리지, 산학협력 체결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367" y="1202130"/>
              <a:ext cx="2387285" cy="239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45421" y="5237168"/>
              <a:ext cx="487517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건축공학과 진행 사항</a:t>
              </a:r>
              <a:endPara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5259" y="3880700"/>
              <a:ext cx="153550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03-1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5766307" y="4329522"/>
              <a:ext cx="16703" cy="781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823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864</Words>
  <Application>Microsoft Office PowerPoint</Application>
  <PresentationFormat>와이드스크린</PresentationFormat>
  <Paragraphs>211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여기어때 잘난체</vt:lpstr>
      <vt:lpstr>Agency FB</vt:lpstr>
      <vt:lpstr>맑은 고딕</vt:lpstr>
      <vt:lpstr>Arial</vt:lpstr>
      <vt:lpstr>나눔스퀘어 ExtraBold</vt:lpstr>
      <vt:lpstr>나눔스퀘어 Light</vt:lpstr>
      <vt:lpstr>Noto Sans CJK KR Bold</vt:lpstr>
      <vt:lpstr>G마켓 산스 TTF Medium</vt:lpstr>
      <vt:lpstr>G마켓 산스 TTF Bold</vt:lpstr>
      <vt:lpstr>Calibri</vt:lpstr>
      <vt:lpstr>Arial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821098572415</cp:lastModifiedBy>
  <cp:revision>109</cp:revision>
  <dcterms:created xsi:type="dcterms:W3CDTF">2020-02-09T06:06:54Z</dcterms:created>
  <dcterms:modified xsi:type="dcterms:W3CDTF">2023-07-04T13:39:29Z</dcterms:modified>
</cp:coreProperties>
</file>